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put.club/recommended-soldering-products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3dprint.com/166571/3d-printing-misconceptions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hyperlink" Target="https://www.futurelink.com/product/arduino-level-1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D6E52-AC7D-4785-97B8-11758C9D1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AE 3531: </a:t>
            </a:r>
            <a:br>
              <a:rPr lang="en-US" dirty="0">
                <a:latin typeface="+mj-ea"/>
                <a:cs typeface="+mj-ea"/>
              </a:rPr>
            </a:br>
            <a:r>
              <a:rPr lang="en-US" dirty="0"/>
              <a:t>Intro to your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644E5-7344-448F-91DC-6687F17701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Kaplan &amp; Morgan Cook</a:t>
            </a:r>
          </a:p>
        </p:txBody>
      </p:sp>
    </p:spTree>
    <p:extLst>
      <p:ext uri="{BB962C8B-B14F-4D97-AF65-F5344CB8AC3E}">
        <p14:creationId xmlns:p14="http://schemas.microsoft.com/office/powerpoint/2010/main" val="256621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EA0182-BC93-46D5-963C-93248125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Let’s See a demo!</a:t>
            </a:r>
          </a:p>
        </p:txBody>
      </p:sp>
    </p:spTree>
    <p:extLst>
      <p:ext uri="{BB962C8B-B14F-4D97-AF65-F5344CB8AC3E}">
        <p14:creationId xmlns:p14="http://schemas.microsoft.com/office/powerpoint/2010/main" val="113319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EA0182-BC93-46D5-963C-93248125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9699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B15ED4-0F54-461A-972D-FFDAF5D3B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6991" y="2097085"/>
            <a:ext cx="4875211" cy="391823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provide a complete understanding of a very basic, yet functional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 of </a:t>
            </a:r>
            <a:r>
              <a:rPr lang="en-US" dirty="0" err="1"/>
              <a:t>Quanser</a:t>
            </a:r>
            <a:r>
              <a:rPr lang="en-US" dirty="0"/>
              <a:t> (AE 4610)</a:t>
            </a:r>
          </a:p>
          <a:p>
            <a:pPr marL="800100" lvl="1" indent="-342900">
              <a:buAutoNum type="arabicPeriod"/>
            </a:pPr>
            <a:r>
              <a:rPr lang="en-US" dirty="0"/>
              <a:t>Expensive (~$10k - $20k)</a:t>
            </a:r>
          </a:p>
          <a:p>
            <a:pPr marL="800100" lvl="1" indent="-342900">
              <a:buAutoNum type="arabicPeriod"/>
            </a:pPr>
            <a:r>
              <a:rPr lang="en-US" dirty="0"/>
              <a:t>Bulky</a:t>
            </a:r>
          </a:p>
          <a:p>
            <a:pPr marL="800100" lvl="1" indent="-342900">
              <a:buAutoNum type="arabicPeriod"/>
            </a:pPr>
            <a:r>
              <a:rPr lang="en-US" dirty="0"/>
              <a:t>Complex (Both Theory and Software)</a:t>
            </a:r>
          </a:p>
          <a:p>
            <a:pPr marL="285750" indent="-285750">
              <a:buChar char="•"/>
            </a:pPr>
            <a:r>
              <a:rPr lang="en-US" dirty="0"/>
              <a:t>Why you are doing this project:</a:t>
            </a:r>
          </a:p>
          <a:p>
            <a:pPr marL="800100" lvl="1" indent="-342900">
              <a:buAutoNum type="arabicPeriod"/>
            </a:pPr>
            <a:r>
              <a:rPr lang="en-US" dirty="0"/>
              <a:t>Introduction to various types of control</a:t>
            </a:r>
          </a:p>
          <a:p>
            <a:pPr marL="800100" lvl="1" indent="-342900">
              <a:buAutoNum type="arabicPeriod"/>
            </a:pPr>
            <a:r>
              <a:rPr lang="en-US" dirty="0"/>
              <a:t>Transparency of the controller</a:t>
            </a:r>
          </a:p>
          <a:p>
            <a:pPr marL="800100" lvl="1" indent="-342900">
              <a:buAutoNum type="arabicPeriod"/>
            </a:pPr>
            <a:r>
              <a:rPr lang="en-US" dirty="0"/>
              <a:t>Experience with Arduino and basic electromechanical systems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A4DDD9-129B-4535-9C16-12F98A28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Rationale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94242F-0FC5-4CA5-B4BF-3932F968CC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68589" y="1382437"/>
            <a:ext cx="5648709" cy="326212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BAA1BD-36EA-4EA9-8CCC-24145CF7066D}"/>
              </a:ext>
            </a:extLst>
          </p:cNvPr>
          <p:cNvSpPr txBox="1"/>
          <p:nvPr/>
        </p:nvSpPr>
        <p:spPr>
          <a:xfrm>
            <a:off x="6172202" y="4644566"/>
            <a:ext cx="4639288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Figure 1. </a:t>
            </a:r>
            <a:r>
              <a:rPr lang="en-US" sz="1600" dirty="0" err="1"/>
              <a:t>Quanser</a:t>
            </a:r>
            <a:r>
              <a:rPr lang="en-US" sz="1600" dirty="0"/>
              <a:t> 3-DOF helicopter</a:t>
            </a:r>
          </a:p>
          <a:p>
            <a:r>
              <a:rPr lang="en-US" sz="1600" dirty="0"/>
              <a:t>https://www.quanser.com/products/3-dof-helicopter/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848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2FFA4E-E049-4BD0-BFC9-37A945E7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EC6E4-670A-407B-9253-3169267F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could have their own personal systems?</a:t>
            </a:r>
          </a:p>
          <a:p>
            <a:r>
              <a:rPr lang="en-US" dirty="0"/>
              <a:t>They were simple, compact, and affordable?</a:t>
            </a:r>
          </a:p>
          <a:p>
            <a:r>
              <a:rPr lang="en-US" dirty="0"/>
              <a:t>They could replace your final exam?</a:t>
            </a:r>
          </a:p>
        </p:txBody>
      </p:sp>
    </p:spTree>
    <p:extLst>
      <p:ext uri="{BB962C8B-B14F-4D97-AF65-F5344CB8AC3E}">
        <p14:creationId xmlns:p14="http://schemas.microsoft.com/office/powerpoint/2010/main" val="34535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21E04-AC3C-4ED9-BE5F-0A6FDF76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5965105" cy="1477963"/>
          </a:xfrm>
        </p:spPr>
        <p:txBody>
          <a:bodyPr/>
          <a:lstStyle/>
          <a:p>
            <a:r>
              <a:rPr lang="en-US" dirty="0"/>
              <a:t>Introducing The T-RECS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86CAA8-2332-420B-B60D-56996898CA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dirty="0"/>
              <a:t>T</a:t>
            </a:r>
            <a:r>
              <a:rPr lang="en-US" dirty="0"/>
              <a:t>ransportable</a:t>
            </a:r>
          </a:p>
          <a:p>
            <a:r>
              <a:rPr lang="en-US" b="1" u="sng" dirty="0"/>
              <a:t>R</a:t>
            </a:r>
            <a:r>
              <a:rPr lang="en-US" dirty="0"/>
              <a:t>otorcraft</a:t>
            </a:r>
          </a:p>
          <a:p>
            <a:r>
              <a:rPr lang="en-US" b="1" u="sng" dirty="0"/>
              <a:t>E</a:t>
            </a:r>
            <a:r>
              <a:rPr lang="en-US" dirty="0"/>
              <a:t>lectronic</a:t>
            </a:r>
          </a:p>
          <a:p>
            <a:r>
              <a:rPr lang="en-US" b="1" u="sng" dirty="0"/>
              <a:t>C</a:t>
            </a:r>
            <a:r>
              <a:rPr lang="en-US" dirty="0"/>
              <a:t>ontrol</a:t>
            </a:r>
          </a:p>
          <a:p>
            <a:r>
              <a:rPr lang="en-US" b="1" u="sng" dirty="0"/>
              <a:t>S</a:t>
            </a:r>
            <a:r>
              <a:rPr lang="en-US" dirty="0"/>
              <a:t>ystem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34D966-AA49-432E-AF24-8741A98DF8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397" r="21982"/>
          <a:stretch/>
        </p:blipFill>
        <p:spPr>
          <a:xfrm rot="5400000">
            <a:off x="7537160" y="299662"/>
            <a:ext cx="3047997" cy="3899648"/>
          </a:xfrm>
        </p:spPr>
      </p:pic>
      <p:pic>
        <p:nvPicPr>
          <p:cNvPr id="9" name="Content Placeholder 18">
            <a:extLst>
              <a:ext uri="{FF2B5EF4-FFF2-40B4-BE49-F238E27FC236}">
                <a16:creationId xmlns:a16="http://schemas.microsoft.com/office/drawing/2014/main" id="{5ECA4A21-7AF5-4C15-B67C-024771AAC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44" t="31071" r="36681" b="31130"/>
          <a:stretch/>
        </p:blipFill>
        <p:spPr>
          <a:xfrm rot="5400000">
            <a:off x="7622915" y="3886257"/>
            <a:ext cx="2611617" cy="26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4B76-75FE-4A47-A906-72B6852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0B6-813E-4B03-94EE-31CC5DABEE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1 DOF Helicopter</a:t>
            </a:r>
          </a:p>
          <a:p>
            <a:r>
              <a:rPr lang="en-US" dirty="0"/>
              <a:t>Arm on Low-Friction Bearing</a:t>
            </a:r>
          </a:p>
          <a:p>
            <a:pPr lvl="1"/>
            <a:r>
              <a:rPr lang="en-US" dirty="0"/>
              <a:t>Simple &amp; Easy to Model</a:t>
            </a:r>
          </a:p>
          <a:p>
            <a:r>
              <a:rPr lang="en-US" dirty="0"/>
              <a:t>Rotary Position Sensor</a:t>
            </a:r>
          </a:p>
          <a:p>
            <a:pPr lvl="1"/>
            <a:r>
              <a:rPr lang="en-US" dirty="0"/>
              <a:t>Fixed to Arm Shaft</a:t>
            </a:r>
          </a:p>
          <a:p>
            <a:r>
              <a:rPr lang="en-US" dirty="0"/>
              <a:t>Brushless DC Motor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9A993-5D7F-4FDF-AA2B-849666F964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F3F4C-4093-4554-8293-F2CB47CB2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07" r="45869" b="9155"/>
          <a:stretch/>
        </p:blipFill>
        <p:spPr>
          <a:xfrm rot="5400000">
            <a:off x="7632240" y="-295245"/>
            <a:ext cx="1743639" cy="410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3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6D02C1C-A88F-4789-AFE2-E84748E1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Features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7F4F3DB-EF90-43FB-9FC4-2682FF37A4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Electronic Speed Controller</a:t>
            </a:r>
          </a:p>
          <a:p>
            <a:pPr lvl="1"/>
            <a:r>
              <a:rPr lang="en-US" dirty="0"/>
              <a:t>Commonly Found in Quadcopters</a:t>
            </a:r>
          </a:p>
          <a:p>
            <a:r>
              <a:rPr lang="en-US" dirty="0"/>
              <a:t>Printed Circuit Board</a:t>
            </a:r>
          </a:p>
          <a:p>
            <a:pPr lvl="1"/>
            <a:r>
              <a:rPr lang="en-US" dirty="0"/>
              <a:t>Consolidated Electronics</a:t>
            </a:r>
          </a:p>
          <a:p>
            <a:r>
              <a:rPr lang="en-US" dirty="0"/>
              <a:t>Arduino Microcontroller &amp; Software</a:t>
            </a:r>
          </a:p>
          <a:p>
            <a:pPr lvl="1"/>
            <a:r>
              <a:rPr lang="en-US" dirty="0"/>
              <a:t>Transparent &amp; Easy to Follow</a:t>
            </a:r>
          </a:p>
          <a:p>
            <a:pPr lvl="1"/>
            <a:endParaRPr lang="en-US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42D87536-FD35-46EB-84D6-AC45F1A990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3917"/>
          <a:stretch/>
        </p:blipFill>
        <p:spPr>
          <a:xfrm>
            <a:off x="5899889" y="3288250"/>
            <a:ext cx="5589494" cy="305150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98DDB-1592-4A1E-9617-99B5DD82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258" y="518244"/>
            <a:ext cx="2514933" cy="25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9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2568-28C2-4FF1-AE6D-933CC54A5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get one?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58032B6-248E-46B9-A918-A1439FE9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08"/>
          <a:stretch/>
        </p:blipFill>
        <p:spPr>
          <a:xfrm rot="5400000">
            <a:off x="7934959" y="469459"/>
            <a:ext cx="2754259" cy="2765612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8F7D12-9E29-4514-AD7F-B24D07B8D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65" r="12157"/>
          <a:stretch/>
        </p:blipFill>
        <p:spPr>
          <a:xfrm rot="5400000">
            <a:off x="8040254" y="3933094"/>
            <a:ext cx="2543668" cy="28871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1474D5-B31E-4A9A-A763-B385738BB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4" r="16013"/>
          <a:stretch/>
        </p:blipFill>
        <p:spPr>
          <a:xfrm rot="5400000">
            <a:off x="4796140" y="2279362"/>
            <a:ext cx="2533608" cy="30961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7B66444-AC0F-4DA2-B474-8C1B8C1AC9DD}"/>
              </a:ext>
            </a:extLst>
          </p:cNvPr>
          <p:cNvSpPr/>
          <p:nvPr/>
        </p:nvSpPr>
        <p:spPr>
          <a:xfrm>
            <a:off x="1272988" y="2160965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make it!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~$50 kit containing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Printed Circuit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Electronic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Mounting Hardware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Motor &amp; ESC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STL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Arduino Code</a:t>
            </a:r>
          </a:p>
        </p:txBody>
      </p:sp>
    </p:spTree>
    <p:extLst>
      <p:ext uri="{BB962C8B-B14F-4D97-AF65-F5344CB8AC3E}">
        <p14:creationId xmlns:p14="http://schemas.microsoft.com/office/powerpoint/2010/main" val="221947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0F87-9D84-488D-809E-423DC8DF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&amp; Assembly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F4A9A-1880-4A4A-99BC-76E7929A1D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3D Printing</a:t>
            </a:r>
          </a:p>
          <a:p>
            <a:pPr lvl="1"/>
            <a:r>
              <a:rPr lang="en-US" dirty="0"/>
              <a:t>Image Source: </a:t>
            </a:r>
            <a:r>
              <a:rPr lang="en-US" dirty="0">
                <a:hlinkClick r:id="rId2"/>
              </a:rPr>
              <a:t>https://3dprint.com/166571/3d-printing-misconceptions/</a:t>
            </a:r>
            <a:endParaRPr lang="en-US" dirty="0"/>
          </a:p>
          <a:p>
            <a:r>
              <a:rPr lang="en-US" dirty="0"/>
              <a:t>Soldering</a:t>
            </a:r>
          </a:p>
          <a:p>
            <a:pPr lvl="1"/>
            <a:r>
              <a:rPr lang="en-US" dirty="0"/>
              <a:t>Image Source: </a:t>
            </a:r>
            <a:r>
              <a:rPr lang="en-US" dirty="0">
                <a:hlinkClick r:id="rId3"/>
              </a:rPr>
              <a:t>https://input.club/recommended-soldering-products/</a:t>
            </a:r>
            <a:endParaRPr lang="en-US" dirty="0"/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Image Source: </a:t>
            </a:r>
            <a:r>
              <a:rPr lang="en-US" dirty="0">
                <a:hlinkClick r:id="rId4"/>
              </a:rPr>
              <a:t>https://www.futurelink.com/product/arduino-level-1/</a:t>
            </a:r>
            <a:endParaRPr lang="en-US" dirty="0"/>
          </a:p>
          <a:p>
            <a:r>
              <a:rPr lang="en-US" dirty="0"/>
              <a:t>Stay Tuned for User Manual…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93782D-42D6-4078-9304-B6C0FEB182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803775" y="478164"/>
            <a:ext cx="2953871" cy="19489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E7300-56B4-4762-8441-9B1C890FE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287" y="2567463"/>
            <a:ext cx="4878389" cy="152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EA90E4-9419-4A0E-B05B-4943936A4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707" y="4321391"/>
            <a:ext cx="2766081" cy="188223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2264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FE4D04-D09C-4CAB-BC92-F5AC580C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5"/>
          <a:stretch/>
        </p:blipFill>
        <p:spPr>
          <a:xfrm rot="5400000">
            <a:off x="6411248" y="1698542"/>
            <a:ext cx="4105836" cy="3936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B3DF6-4769-4DB7-BF80-A2F11093D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19" b="13965"/>
          <a:stretch/>
        </p:blipFill>
        <p:spPr>
          <a:xfrm>
            <a:off x="6496143" y="1613647"/>
            <a:ext cx="3933430" cy="4105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CD85-E588-4D05-A367-76FED1DC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dirty="0" err="1"/>
              <a:t>Safetey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C0D2A-B385-4C28-9268-316675412E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 dirty="0"/>
              <a:t>These systems may be small, but the motors still run at very high speeds (~20,000 RPM)</a:t>
            </a:r>
          </a:p>
          <a:p>
            <a:pPr marL="285750" indent="-285750">
              <a:buChar char="•"/>
            </a:pPr>
            <a:r>
              <a:rPr lang="en-US" sz="2000" dirty="0"/>
              <a:t>This can easily cut your hands or finger</a:t>
            </a:r>
          </a:p>
          <a:p>
            <a:pPr marL="742950" lvl="1" indent="-285750">
              <a:buChar char="•"/>
            </a:pPr>
            <a:r>
              <a:rPr lang="en-US" sz="1800" dirty="0"/>
              <a:t>May require a trip to the ER and some stitches</a:t>
            </a:r>
          </a:p>
          <a:p>
            <a:pPr marL="285750" indent="-285750">
              <a:buChar char="•"/>
            </a:pPr>
            <a:r>
              <a:rPr lang="en-US" sz="2000" dirty="0"/>
              <a:t>Secure your system to your workbench</a:t>
            </a:r>
          </a:p>
          <a:p>
            <a:pPr marL="285750" indent="-285750">
              <a:buChar char="•"/>
            </a:pPr>
            <a:r>
              <a:rPr lang="en-US" sz="2000" dirty="0"/>
              <a:t>Looking into cages</a:t>
            </a:r>
          </a:p>
          <a:p>
            <a:pPr marL="285750" indent="-285750">
              <a:buChar char="•"/>
            </a:pPr>
            <a:r>
              <a:rPr lang="en-US" sz="2000" dirty="0"/>
              <a:t>Be Careful!</a:t>
            </a:r>
          </a:p>
        </p:txBody>
      </p:sp>
    </p:spTree>
    <p:extLst>
      <p:ext uri="{BB962C8B-B14F-4D97-AF65-F5344CB8AC3E}">
        <p14:creationId xmlns:p14="http://schemas.microsoft.com/office/powerpoint/2010/main" val="12567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536</TotalTime>
  <Words>294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</vt:lpstr>
      <vt:lpstr>AE 3531:  Intro to your final project</vt:lpstr>
      <vt:lpstr>Rationale</vt:lpstr>
      <vt:lpstr>What if...</vt:lpstr>
      <vt:lpstr>Introducing The T-RECS</vt:lpstr>
      <vt:lpstr>Mechanical Features</vt:lpstr>
      <vt:lpstr>electrical Features</vt:lpstr>
      <vt:lpstr>where do I get one?</vt:lpstr>
      <vt:lpstr>Manufacturing &amp; Assembly</vt:lpstr>
      <vt:lpstr>A note on Safetey</vt:lpstr>
      <vt:lpstr>Let’s See a demo!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 3531:  Intro to your final project</dc:title>
  <dc:creator>Brian Kaplan</dc:creator>
  <cp:lastModifiedBy>Brian Kaplan</cp:lastModifiedBy>
  <cp:revision>6</cp:revision>
  <dcterms:created xsi:type="dcterms:W3CDTF">2018-02-23T05:24:52Z</dcterms:created>
  <dcterms:modified xsi:type="dcterms:W3CDTF">2018-02-25T21:10:35Z</dcterms:modified>
</cp:coreProperties>
</file>